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notesMasterIdLst>
    <p:notesMasterId r:id="rId8"/>
  </p:notesMasterIdLst>
  <p:handoutMasterIdLst>
    <p:handoutMasterId r:id="rId9"/>
  </p:handoutMasterIdLst>
  <p:sldIdLst>
    <p:sldId id="272" r:id="rId3"/>
    <p:sldId id="286" r:id="rId4"/>
    <p:sldId id="287" r:id="rId5"/>
    <p:sldId id="288" r:id="rId6"/>
    <p:sldId id="289" r:id="rId7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9A4E"/>
    <a:srgbClr val="009BD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895" autoAdjust="0"/>
    <p:restoredTop sz="80395" autoAdjust="0"/>
  </p:normalViewPr>
  <p:slideViewPr>
    <p:cSldViewPr>
      <p:cViewPr varScale="1">
        <p:scale>
          <a:sx n="73" d="100"/>
          <a:sy n="73" d="100"/>
        </p:scale>
        <p:origin x="1584" y="6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836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6C98F8-B521-4548-ACB4-457EA45870B6}" type="datetimeFigureOut">
              <a:rPr lang="en-GB" smtClean="0"/>
              <a:t>08/05/2019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009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836" y="9428009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8732EB-7FE6-445B-A24F-9A7E8200E0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9456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836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0891DD-E804-49A3-B36E-79473892C091}" type="datetimeFigureOut">
              <a:rPr lang="en-GB" smtClean="0"/>
              <a:t>08/05/2019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009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836" y="9428009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FB0745-8F8E-48DE-8644-5A7DBFC8D6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72547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Stats have dropped in the past year – below SG targets</a:t>
            </a:r>
          </a:p>
          <a:p>
            <a:endParaRPr lang="en-GB" dirty="0" smtClean="0"/>
          </a:p>
          <a:p>
            <a:r>
              <a:rPr lang="en-GB" dirty="0" smtClean="0"/>
              <a:t>Kenneth and John take FOI seriously and are keen for us to</a:t>
            </a:r>
            <a:r>
              <a:rPr lang="en-GB" baseline="0" dirty="0" smtClean="0"/>
              <a:t> improve</a:t>
            </a:r>
          </a:p>
          <a:p>
            <a:endParaRPr lang="en-GB" baseline="0" dirty="0" smtClean="0"/>
          </a:p>
          <a:p>
            <a:r>
              <a:rPr lang="en-GB" baseline="0" dirty="0" smtClean="0"/>
              <a:t>We have refreshed our local guidance</a:t>
            </a:r>
          </a:p>
          <a:p>
            <a:endParaRPr lang="en-GB" baseline="0" dirty="0" smtClean="0"/>
          </a:p>
          <a:p>
            <a:r>
              <a:rPr lang="en-GB" baseline="0" dirty="0" smtClean="0"/>
              <a:t>Remind people of their responsibilities</a:t>
            </a:r>
          </a:p>
          <a:p>
            <a:endParaRPr lang="en-GB" baseline="0" dirty="0" smtClean="0"/>
          </a:p>
          <a:p>
            <a:r>
              <a:rPr lang="en-GB" baseline="0" dirty="0" smtClean="0"/>
              <a:t>Try to de mystify the process</a:t>
            </a:r>
          </a:p>
          <a:p>
            <a:endParaRPr lang="en-GB" baseline="0" dirty="0" smtClean="0"/>
          </a:p>
          <a:p>
            <a:r>
              <a:rPr lang="en-GB" baseline="0" dirty="0" smtClean="0"/>
              <a:t>Good opportunity to develop analysis and investigation skills</a:t>
            </a:r>
          </a:p>
          <a:p>
            <a:endParaRPr lang="en-GB" baseline="0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FB0745-8F8E-48DE-8644-5A7DBFC8D614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40861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FB0745-8F8E-48DE-8644-5A7DBFC8D614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07313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Stats have dropped in the past year – below SG targets</a:t>
            </a:r>
          </a:p>
          <a:p>
            <a:endParaRPr lang="en-GB" dirty="0" smtClean="0"/>
          </a:p>
          <a:p>
            <a:r>
              <a:rPr lang="en-GB" dirty="0" smtClean="0"/>
              <a:t>Kenneth and John take FOI seriously and are keen for us to</a:t>
            </a:r>
            <a:r>
              <a:rPr lang="en-GB" baseline="0" dirty="0" smtClean="0"/>
              <a:t> improve</a:t>
            </a:r>
          </a:p>
          <a:p>
            <a:endParaRPr lang="en-GB" baseline="0" dirty="0" smtClean="0"/>
          </a:p>
          <a:p>
            <a:r>
              <a:rPr lang="en-GB" baseline="0" dirty="0" smtClean="0"/>
              <a:t>We have refreshed our local guidance</a:t>
            </a:r>
          </a:p>
          <a:p>
            <a:endParaRPr lang="en-GB" baseline="0" dirty="0" smtClean="0"/>
          </a:p>
          <a:p>
            <a:r>
              <a:rPr lang="en-GB" baseline="0" dirty="0" smtClean="0"/>
              <a:t>Remind people of their responsibilities</a:t>
            </a:r>
          </a:p>
          <a:p>
            <a:endParaRPr lang="en-GB" baseline="0" dirty="0" smtClean="0"/>
          </a:p>
          <a:p>
            <a:r>
              <a:rPr lang="en-GB" baseline="0" dirty="0" smtClean="0"/>
              <a:t>Try to de mystify the process</a:t>
            </a:r>
          </a:p>
          <a:p>
            <a:endParaRPr lang="en-GB" baseline="0" dirty="0" smtClean="0"/>
          </a:p>
          <a:p>
            <a:r>
              <a:rPr lang="en-GB" baseline="0" dirty="0" smtClean="0"/>
              <a:t>Good opportunity to develop analysis and investigation skills</a:t>
            </a:r>
          </a:p>
          <a:p>
            <a:endParaRPr lang="en-GB" baseline="0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FB0745-8F8E-48DE-8644-5A7DBFC8D614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43574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FB0745-8F8E-48DE-8644-5A7DBFC8D614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54660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FB0745-8F8E-48DE-8644-5A7DBFC8D614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64131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5/8/2019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500" b="0" i="0">
                <a:solidFill>
                  <a:srgbClr val="009BDF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5/8/2019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500" b="0" i="0">
                <a:solidFill>
                  <a:srgbClr val="009BDF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5/8/2019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0" y="6858000"/>
                </a:moveTo>
                <a:lnTo>
                  <a:pt x="9144000" y="6858000"/>
                </a:lnTo>
                <a:lnTo>
                  <a:pt x="91440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009BD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500" b="0" i="0">
                <a:solidFill>
                  <a:srgbClr val="009BDF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5/8/2019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5/8/2019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300" y="2405872"/>
            <a:ext cx="8089399" cy="5334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500" b="0" i="0">
                <a:solidFill>
                  <a:srgbClr val="009BDF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57200" y="1577340"/>
            <a:ext cx="82296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5/8/2019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  <p:sp>
        <p:nvSpPr>
          <p:cNvPr id="7" name="object 2"/>
          <p:cNvSpPr/>
          <p:nvPr userDrawn="1"/>
        </p:nvSpPr>
        <p:spPr>
          <a:xfrm>
            <a:off x="7027270" y="208553"/>
            <a:ext cx="1576730" cy="398833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4"/>
          <p:cNvSpPr/>
          <p:nvPr userDrawn="1"/>
        </p:nvSpPr>
        <p:spPr>
          <a:xfrm>
            <a:off x="539995" y="683999"/>
            <a:ext cx="8064500" cy="0"/>
          </a:xfrm>
          <a:custGeom>
            <a:avLst/>
            <a:gdLst/>
            <a:ahLst/>
            <a:cxnLst/>
            <a:rect l="l" t="t" r="r" b="b"/>
            <a:pathLst>
              <a:path w="8064500">
                <a:moveTo>
                  <a:pt x="8064004" y="0"/>
                </a:moveTo>
                <a:lnTo>
                  <a:pt x="0" y="0"/>
                </a:lnTo>
              </a:path>
            </a:pathLst>
          </a:custGeom>
          <a:ln w="6350">
            <a:solidFill>
              <a:srgbClr val="009BDF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iming>
    <p:tnLst>
      <p:par>
        <p:cTn id="1" dur="indefinite" restart="never" nodeType="tmRoot"/>
      </p:par>
    </p:tnLst>
  </p:timing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3" Type="http://schemas.openxmlformats.org/officeDocument/2006/relationships/image" Target="../media/image2.png"/><Relationship Id="rId21" Type="http://schemas.openxmlformats.org/officeDocument/2006/relationships/image" Target="../media/image20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24" Type="http://schemas.openxmlformats.org/officeDocument/2006/relationships/image" Target="../media/image23.emf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23" Type="http://schemas.openxmlformats.org/officeDocument/2006/relationships/image" Target="../media/image22.jp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Relationship Id="rId22" Type="http://schemas.openxmlformats.org/officeDocument/2006/relationships/image" Target="../media/image2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3" Type="http://schemas.openxmlformats.org/officeDocument/2006/relationships/image" Target="../media/image2.png"/><Relationship Id="rId21" Type="http://schemas.openxmlformats.org/officeDocument/2006/relationships/image" Target="../media/image20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notesSlide" Target="../notesSlides/notesSlide3.xml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24" Type="http://schemas.openxmlformats.org/officeDocument/2006/relationships/image" Target="../media/image23.emf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23" Type="http://schemas.openxmlformats.org/officeDocument/2006/relationships/image" Target="../media/image22.jp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Relationship Id="rId22" Type="http://schemas.openxmlformats.org/officeDocument/2006/relationships/image" Target="../media/image21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3" Type="http://schemas.openxmlformats.org/officeDocument/2006/relationships/image" Target="../media/image2.png"/><Relationship Id="rId21" Type="http://schemas.openxmlformats.org/officeDocument/2006/relationships/image" Target="../media/image20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notesSlide" Target="../notesSlides/notesSlide4.xml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24" Type="http://schemas.openxmlformats.org/officeDocument/2006/relationships/image" Target="../media/image23.emf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23" Type="http://schemas.openxmlformats.org/officeDocument/2006/relationships/image" Target="../media/image22.jp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Relationship Id="rId22" Type="http://schemas.openxmlformats.org/officeDocument/2006/relationships/image" Target="../media/image21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3" Type="http://schemas.openxmlformats.org/officeDocument/2006/relationships/image" Target="../media/image2.png"/><Relationship Id="rId21" Type="http://schemas.openxmlformats.org/officeDocument/2006/relationships/image" Target="../media/image20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notesSlide" Target="../notesSlides/notesSlide5.xml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24" Type="http://schemas.openxmlformats.org/officeDocument/2006/relationships/image" Target="../media/image23.emf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23" Type="http://schemas.openxmlformats.org/officeDocument/2006/relationships/image" Target="../media/image22.jp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Relationship Id="rId22" Type="http://schemas.openxmlformats.org/officeDocument/2006/relationships/image" Target="../media/image2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/>
          <p:nvPr/>
        </p:nvSpPr>
        <p:spPr>
          <a:xfrm>
            <a:off x="7203249" y="241668"/>
            <a:ext cx="36842" cy="14621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7" name="object 7"/>
          <p:cNvSpPr/>
          <p:nvPr/>
        </p:nvSpPr>
        <p:spPr>
          <a:xfrm>
            <a:off x="8065762" y="245008"/>
            <a:ext cx="165450" cy="14634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8" name="object 8"/>
          <p:cNvSpPr/>
          <p:nvPr/>
        </p:nvSpPr>
        <p:spPr>
          <a:xfrm>
            <a:off x="7063320" y="247624"/>
            <a:ext cx="121283" cy="140258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9" name="object 9"/>
          <p:cNvSpPr/>
          <p:nvPr/>
        </p:nvSpPr>
        <p:spPr>
          <a:xfrm>
            <a:off x="7257529" y="278803"/>
            <a:ext cx="112014" cy="112137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7736014" y="278841"/>
            <a:ext cx="110134" cy="10904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7396340" y="278955"/>
            <a:ext cx="110490" cy="108927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7864512" y="279069"/>
            <a:ext cx="115938" cy="149012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7533626" y="241300"/>
            <a:ext cx="245554" cy="203136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7603947" y="418757"/>
            <a:ext cx="110108" cy="146215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7236358" y="425081"/>
            <a:ext cx="148069" cy="140779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8124063" y="428904"/>
            <a:ext cx="85940" cy="139268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7794066" y="429171"/>
            <a:ext cx="86296" cy="139090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8446998" y="455917"/>
            <a:ext cx="117195" cy="112090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7886700" y="455917"/>
            <a:ext cx="117195" cy="112153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8010000" y="453600"/>
            <a:ext cx="105308" cy="112204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7482281" y="452967"/>
            <a:ext cx="104178" cy="112004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8362543" y="458939"/>
            <a:ext cx="78879" cy="106032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7397825" y="458939"/>
            <a:ext cx="78879" cy="106032"/>
          </a:xfrm>
          <a:prstGeom prst="rect">
            <a:avLst/>
          </a:prstGeom>
          <a:blipFill>
            <a:blip r:embed="rId2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8223839" y="459117"/>
            <a:ext cx="110421" cy="108838"/>
          </a:xfrm>
          <a:prstGeom prst="rect">
            <a:avLst/>
          </a:prstGeom>
          <a:blipFill>
            <a:blip r:embed="rId2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7741234" y="459308"/>
            <a:ext cx="36829" cy="105663"/>
          </a:xfrm>
          <a:prstGeom prst="rect">
            <a:avLst/>
          </a:prstGeom>
          <a:blipFill>
            <a:blip r:embed="rId2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539995" y="683999"/>
            <a:ext cx="8064500" cy="0"/>
          </a:xfrm>
          <a:custGeom>
            <a:avLst/>
            <a:gdLst/>
            <a:ahLst/>
            <a:cxnLst/>
            <a:rect l="l" t="t" r="r" b="b"/>
            <a:pathLst>
              <a:path w="8064500">
                <a:moveTo>
                  <a:pt x="8064004" y="0"/>
                </a:moveTo>
                <a:lnTo>
                  <a:pt x="0" y="0"/>
                </a:lnTo>
              </a:path>
            </a:pathLst>
          </a:custGeom>
          <a:ln w="6350">
            <a:solidFill>
              <a:srgbClr val="FFFFFF"/>
            </a:solidFill>
            <a:prstDash val="dash"/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39" name="object 2"/>
          <p:cNvSpPr/>
          <p:nvPr/>
        </p:nvSpPr>
        <p:spPr>
          <a:xfrm>
            <a:off x="0" y="4964021"/>
            <a:ext cx="9144000" cy="1894205"/>
          </a:xfrm>
          <a:custGeom>
            <a:avLst/>
            <a:gdLst/>
            <a:ahLst/>
            <a:cxnLst/>
            <a:rect l="l" t="t" r="r" b="b"/>
            <a:pathLst>
              <a:path w="9144000" h="1894204">
                <a:moveTo>
                  <a:pt x="0" y="1248520"/>
                </a:moveTo>
                <a:lnTo>
                  <a:pt x="0" y="1893978"/>
                </a:lnTo>
                <a:lnTo>
                  <a:pt x="9144000" y="1893978"/>
                </a:lnTo>
                <a:lnTo>
                  <a:pt x="9144000" y="1250688"/>
                </a:lnTo>
                <a:lnTo>
                  <a:pt x="203169" y="1250688"/>
                </a:lnTo>
                <a:lnTo>
                  <a:pt x="56396" y="1249643"/>
                </a:lnTo>
                <a:lnTo>
                  <a:pt x="0" y="1248520"/>
                </a:lnTo>
                <a:close/>
              </a:path>
              <a:path w="9144000" h="1894204">
                <a:moveTo>
                  <a:pt x="7515869" y="0"/>
                </a:moveTo>
                <a:lnTo>
                  <a:pt x="7340978" y="1035"/>
                </a:lnTo>
                <a:lnTo>
                  <a:pt x="7113230" y="6243"/>
                </a:lnTo>
                <a:lnTo>
                  <a:pt x="6891330" y="15653"/>
                </a:lnTo>
                <a:lnTo>
                  <a:pt x="6674875" y="29076"/>
                </a:lnTo>
                <a:lnTo>
                  <a:pt x="6463462" y="46324"/>
                </a:lnTo>
                <a:lnTo>
                  <a:pt x="6256687" y="67207"/>
                </a:lnTo>
                <a:lnTo>
                  <a:pt x="6054147" y="91538"/>
                </a:lnTo>
                <a:lnTo>
                  <a:pt x="5855439" y="119127"/>
                </a:lnTo>
                <a:lnTo>
                  <a:pt x="5660160" y="149787"/>
                </a:lnTo>
                <a:lnTo>
                  <a:pt x="5467906" y="183327"/>
                </a:lnTo>
                <a:lnTo>
                  <a:pt x="5278273" y="219561"/>
                </a:lnTo>
                <a:lnTo>
                  <a:pt x="5044306" y="268352"/>
                </a:lnTo>
                <a:lnTo>
                  <a:pt x="4813017" y="320688"/>
                </a:lnTo>
                <a:lnTo>
                  <a:pt x="4537899" y="387651"/>
                </a:lnTo>
                <a:lnTo>
                  <a:pt x="4172958" y="482949"/>
                </a:lnTo>
                <a:lnTo>
                  <a:pt x="2510764" y="947914"/>
                </a:lnTo>
                <a:lnTo>
                  <a:pt x="2385280" y="980064"/>
                </a:lnTo>
                <a:lnTo>
                  <a:pt x="2261179" y="1009976"/>
                </a:lnTo>
                <a:lnTo>
                  <a:pt x="2138549" y="1037721"/>
                </a:lnTo>
                <a:lnTo>
                  <a:pt x="2017476" y="1063374"/>
                </a:lnTo>
                <a:lnTo>
                  <a:pt x="1898047" y="1087008"/>
                </a:lnTo>
                <a:lnTo>
                  <a:pt x="1780348" y="1108696"/>
                </a:lnTo>
                <a:lnTo>
                  <a:pt x="1607234" y="1137737"/>
                </a:lnTo>
                <a:lnTo>
                  <a:pt x="1438500" y="1162812"/>
                </a:lnTo>
                <a:lnTo>
                  <a:pt x="1274439" y="1184165"/>
                </a:lnTo>
                <a:lnTo>
                  <a:pt x="1115343" y="1202044"/>
                </a:lnTo>
                <a:lnTo>
                  <a:pt x="961504" y="1216697"/>
                </a:lnTo>
                <a:lnTo>
                  <a:pt x="813215" y="1228369"/>
                </a:lnTo>
                <a:lnTo>
                  <a:pt x="670768" y="1237308"/>
                </a:lnTo>
                <a:lnTo>
                  <a:pt x="534456" y="1243760"/>
                </a:lnTo>
                <a:lnTo>
                  <a:pt x="362753" y="1248922"/>
                </a:lnTo>
                <a:lnTo>
                  <a:pt x="203169" y="1250688"/>
                </a:lnTo>
                <a:lnTo>
                  <a:pt x="9144000" y="1250688"/>
                </a:lnTo>
                <a:lnTo>
                  <a:pt x="9144000" y="89750"/>
                </a:lnTo>
                <a:lnTo>
                  <a:pt x="8893218" y="64584"/>
                </a:lnTo>
                <a:lnTo>
                  <a:pt x="8648370" y="44420"/>
                </a:lnTo>
                <a:lnTo>
                  <a:pt x="8333167" y="24282"/>
                </a:lnTo>
                <a:lnTo>
                  <a:pt x="7994187" y="9297"/>
                </a:lnTo>
                <a:lnTo>
                  <a:pt x="7754822" y="2598"/>
                </a:lnTo>
                <a:lnTo>
                  <a:pt x="7515869" y="0"/>
                </a:lnTo>
                <a:close/>
              </a:path>
            </a:pathLst>
          </a:custGeom>
          <a:solidFill>
            <a:srgbClr val="009BDF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40" name="object 3"/>
          <p:cNvSpPr/>
          <p:nvPr/>
        </p:nvSpPr>
        <p:spPr>
          <a:xfrm>
            <a:off x="0" y="5091517"/>
            <a:ext cx="9144000" cy="1766570"/>
          </a:xfrm>
          <a:custGeom>
            <a:avLst/>
            <a:gdLst/>
            <a:ahLst/>
            <a:cxnLst/>
            <a:rect l="l" t="t" r="r" b="b"/>
            <a:pathLst>
              <a:path w="9144000" h="1766570">
                <a:moveTo>
                  <a:pt x="7639435" y="0"/>
                </a:moveTo>
                <a:lnTo>
                  <a:pt x="7523979" y="497"/>
                </a:lnTo>
                <a:lnTo>
                  <a:pt x="7410076" y="2662"/>
                </a:lnTo>
                <a:lnTo>
                  <a:pt x="7297679" y="6449"/>
                </a:lnTo>
                <a:lnTo>
                  <a:pt x="7186743" y="11811"/>
                </a:lnTo>
                <a:lnTo>
                  <a:pt x="7077220" y="18704"/>
                </a:lnTo>
                <a:lnTo>
                  <a:pt x="6969065" y="27082"/>
                </a:lnTo>
                <a:lnTo>
                  <a:pt x="6862230" y="36899"/>
                </a:lnTo>
                <a:lnTo>
                  <a:pt x="6756671" y="48108"/>
                </a:lnTo>
                <a:lnTo>
                  <a:pt x="6652339" y="60666"/>
                </a:lnTo>
                <a:lnTo>
                  <a:pt x="6549190" y="74525"/>
                </a:lnTo>
                <a:lnTo>
                  <a:pt x="6447176" y="89640"/>
                </a:lnTo>
                <a:lnTo>
                  <a:pt x="6346251" y="105965"/>
                </a:lnTo>
                <a:lnTo>
                  <a:pt x="6196805" y="132623"/>
                </a:lnTo>
                <a:lnTo>
                  <a:pt x="6049548" y="161748"/>
                </a:lnTo>
                <a:lnTo>
                  <a:pt x="5904325" y="193184"/>
                </a:lnTo>
                <a:lnTo>
                  <a:pt x="5760980" y="226778"/>
                </a:lnTo>
                <a:lnTo>
                  <a:pt x="5619354" y="262376"/>
                </a:lnTo>
                <a:lnTo>
                  <a:pt x="5479293" y="299824"/>
                </a:lnTo>
                <a:lnTo>
                  <a:pt x="5294707" y="352364"/>
                </a:lnTo>
                <a:lnTo>
                  <a:pt x="5112252" y="407552"/>
                </a:lnTo>
                <a:lnTo>
                  <a:pt x="4886617" y="479703"/>
                </a:lnTo>
                <a:lnTo>
                  <a:pt x="4618465" y="569987"/>
                </a:lnTo>
                <a:lnTo>
                  <a:pt x="3550006" y="947515"/>
                </a:lnTo>
                <a:lnTo>
                  <a:pt x="3185932" y="1069924"/>
                </a:lnTo>
                <a:lnTo>
                  <a:pt x="2954052" y="1143268"/>
                </a:lnTo>
                <a:lnTo>
                  <a:pt x="2765556" y="1199610"/>
                </a:lnTo>
                <a:lnTo>
                  <a:pt x="2573999" y="1253480"/>
                </a:lnTo>
                <a:lnTo>
                  <a:pt x="2385280" y="1303050"/>
                </a:lnTo>
                <a:lnTo>
                  <a:pt x="2199675" y="1348496"/>
                </a:lnTo>
                <a:lnTo>
                  <a:pt x="2017476" y="1389996"/>
                </a:lnTo>
                <a:lnTo>
                  <a:pt x="1838976" y="1427724"/>
                </a:lnTo>
                <a:lnTo>
                  <a:pt x="1664466" y="1461857"/>
                </a:lnTo>
                <a:lnTo>
                  <a:pt x="1438500" y="1502078"/>
                </a:lnTo>
                <a:lnTo>
                  <a:pt x="1220840" y="1536635"/>
                </a:lnTo>
                <a:lnTo>
                  <a:pt x="1012181" y="1565945"/>
                </a:lnTo>
                <a:lnTo>
                  <a:pt x="813215" y="1590424"/>
                </a:lnTo>
                <a:lnTo>
                  <a:pt x="624635" y="1610489"/>
                </a:lnTo>
                <a:lnTo>
                  <a:pt x="404570" y="1629996"/>
                </a:lnTo>
                <a:lnTo>
                  <a:pt x="203169" y="1644070"/>
                </a:lnTo>
                <a:lnTo>
                  <a:pt x="0" y="1654432"/>
                </a:lnTo>
                <a:lnTo>
                  <a:pt x="0" y="1766482"/>
                </a:lnTo>
                <a:lnTo>
                  <a:pt x="9144000" y="1766482"/>
                </a:lnTo>
                <a:lnTo>
                  <a:pt x="9144000" y="106361"/>
                </a:lnTo>
                <a:lnTo>
                  <a:pt x="8986688" y="85734"/>
                </a:lnTo>
                <a:lnTo>
                  <a:pt x="8797203" y="64210"/>
                </a:lnTo>
                <a:lnTo>
                  <a:pt x="8597467" y="45166"/>
                </a:lnTo>
                <a:lnTo>
                  <a:pt x="8387339" y="28909"/>
                </a:lnTo>
                <a:lnTo>
                  <a:pt x="8166679" y="15747"/>
                </a:lnTo>
                <a:lnTo>
                  <a:pt x="7935345" y="5988"/>
                </a:lnTo>
                <a:lnTo>
                  <a:pt x="7756490" y="1215"/>
                </a:lnTo>
                <a:lnTo>
                  <a:pt x="763943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41" name="object 4"/>
          <p:cNvSpPr>
            <a:spLocks noChangeAspect="1"/>
          </p:cNvSpPr>
          <p:nvPr/>
        </p:nvSpPr>
        <p:spPr>
          <a:xfrm>
            <a:off x="4419600" y="5957492"/>
            <a:ext cx="709108" cy="666013"/>
          </a:xfrm>
          <a:prstGeom prst="rect">
            <a:avLst/>
          </a:prstGeom>
          <a:blipFill>
            <a:blip r:embed="rId2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pic>
        <p:nvPicPr>
          <p:cNvPr id="30" name="Picture 29"/>
          <p:cNvPicPr>
            <a:picLocks noChangeAspect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1600" y="5966652"/>
            <a:ext cx="3748592" cy="688148"/>
          </a:xfrm>
          <a:prstGeom prst="rect">
            <a:avLst/>
          </a:prstGeom>
          <a:extLst>
            <a:ext uri="{FAA26D3D-D897-4be2-8F04-BA451C77F1D7}">
              <ma14:placeholderFlag xmlns:ma14="http://schemas.microsoft.com/office/mac/drawingml/2011/main" xmlns=""/>
            </a:ext>
          </a:extLst>
        </p:spPr>
      </p:pic>
      <p:sp>
        <p:nvSpPr>
          <p:cNvPr id="28" name="object 36"/>
          <p:cNvSpPr txBox="1">
            <a:spLocks/>
          </p:cNvSpPr>
          <p:nvPr/>
        </p:nvSpPr>
        <p:spPr>
          <a:xfrm>
            <a:off x="527300" y="2420872"/>
            <a:ext cx="7914122" cy="15081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>
              <a:defRPr sz="3500" b="0" i="0">
                <a:solidFill>
                  <a:srgbClr val="009BDF"/>
                </a:solidFill>
                <a:latin typeface="Arial"/>
                <a:ea typeface="+mj-ea"/>
                <a:cs typeface="Arial"/>
              </a:defRPr>
            </a:lvl1pPr>
          </a:lstStyle>
          <a:p>
            <a:pPr marL="12700" marR="5080" defTabSz="914400"/>
            <a:r>
              <a:rPr lang="en-GB" kern="0" spc="-15" dirty="0" smtClean="0">
                <a:solidFill>
                  <a:srgbClr val="FFFFFF"/>
                </a:solidFill>
              </a:rPr>
              <a:t>Delivering a Successful Compulsory Purchase Project</a:t>
            </a:r>
          </a:p>
          <a:p>
            <a:pPr marL="12700" marR="5080" defTabSz="914400"/>
            <a:r>
              <a:rPr lang="en-GB" sz="2800" kern="0" spc="-15" dirty="0" smtClean="0">
                <a:solidFill>
                  <a:srgbClr val="FFFFFF"/>
                </a:solidFill>
              </a:rPr>
              <a:t>Glasgow, 4</a:t>
            </a:r>
            <a:r>
              <a:rPr lang="en-GB" sz="2800" kern="0" spc="-15" baseline="30000" dirty="0" smtClean="0">
                <a:solidFill>
                  <a:srgbClr val="FFFFFF"/>
                </a:solidFill>
              </a:rPr>
              <a:t>th</a:t>
            </a:r>
            <a:r>
              <a:rPr lang="en-GB" sz="2800" kern="0" spc="-15" dirty="0" smtClean="0">
                <a:solidFill>
                  <a:srgbClr val="FFFFFF"/>
                </a:solidFill>
              </a:rPr>
              <a:t> February 2019</a:t>
            </a:r>
            <a:endParaRPr lang="en-GB" sz="2800" kern="0" spc="-5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0" y="1295400"/>
            <a:ext cx="59436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 smtClean="0"/>
              <a:t>Scottish Government Vision for Compulsory Purchase</a:t>
            </a:r>
          </a:p>
          <a:p>
            <a:endParaRPr lang="en-GB" sz="2400" i="1" dirty="0"/>
          </a:p>
          <a:p>
            <a:r>
              <a:rPr lang="en-GB" sz="2400" i="1" dirty="0" smtClean="0"/>
              <a:t>“</a:t>
            </a:r>
            <a:r>
              <a:rPr lang="en-GB" sz="2400" i="1" dirty="0"/>
              <a:t>A clear, accessible, consistent, effective and efficient system of legislation and policy which allows for the compulsorily acquisition and purchase of legal interests in land and property for the public benefit.</a:t>
            </a:r>
          </a:p>
          <a:p>
            <a:r>
              <a:rPr lang="en-GB" sz="2400" i="1" dirty="0"/>
              <a:t> </a:t>
            </a:r>
            <a:endParaRPr lang="en-GB" sz="2400" dirty="0"/>
          </a:p>
          <a:p>
            <a:r>
              <a:rPr lang="en-GB" sz="2400" i="1" dirty="0"/>
              <a:t>The provisions relating to any compensation should be fair and transparent and allow for timeous settlement”.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58687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/>
          <p:nvPr/>
        </p:nvSpPr>
        <p:spPr>
          <a:xfrm>
            <a:off x="7203249" y="241668"/>
            <a:ext cx="36842" cy="14621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7" name="object 7"/>
          <p:cNvSpPr/>
          <p:nvPr/>
        </p:nvSpPr>
        <p:spPr>
          <a:xfrm>
            <a:off x="8065762" y="245008"/>
            <a:ext cx="165450" cy="14634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8" name="object 8"/>
          <p:cNvSpPr/>
          <p:nvPr/>
        </p:nvSpPr>
        <p:spPr>
          <a:xfrm>
            <a:off x="7063320" y="247624"/>
            <a:ext cx="121283" cy="140258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9" name="object 9"/>
          <p:cNvSpPr/>
          <p:nvPr/>
        </p:nvSpPr>
        <p:spPr>
          <a:xfrm>
            <a:off x="7257529" y="278803"/>
            <a:ext cx="112014" cy="112137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7736014" y="278841"/>
            <a:ext cx="110134" cy="10904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7396340" y="278955"/>
            <a:ext cx="110490" cy="108927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7864512" y="279069"/>
            <a:ext cx="115938" cy="149012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7533626" y="241300"/>
            <a:ext cx="245554" cy="203136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7603947" y="418757"/>
            <a:ext cx="110108" cy="146215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7236358" y="425081"/>
            <a:ext cx="148069" cy="140779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8124063" y="428904"/>
            <a:ext cx="85940" cy="139268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7794066" y="429171"/>
            <a:ext cx="86296" cy="139090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8446998" y="455917"/>
            <a:ext cx="117195" cy="112090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7886700" y="455917"/>
            <a:ext cx="117195" cy="112153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8010000" y="453600"/>
            <a:ext cx="105308" cy="112204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7482281" y="452967"/>
            <a:ext cx="104178" cy="112004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8362543" y="458939"/>
            <a:ext cx="78879" cy="106032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7397825" y="458939"/>
            <a:ext cx="78879" cy="106032"/>
          </a:xfrm>
          <a:prstGeom prst="rect">
            <a:avLst/>
          </a:prstGeom>
          <a:blipFill>
            <a:blip r:embed="rId2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8223839" y="459117"/>
            <a:ext cx="110421" cy="108838"/>
          </a:xfrm>
          <a:prstGeom prst="rect">
            <a:avLst/>
          </a:prstGeom>
          <a:blipFill>
            <a:blip r:embed="rId2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7741234" y="459308"/>
            <a:ext cx="36829" cy="105663"/>
          </a:xfrm>
          <a:prstGeom prst="rect">
            <a:avLst/>
          </a:prstGeom>
          <a:blipFill>
            <a:blip r:embed="rId2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539995" y="683999"/>
            <a:ext cx="8064500" cy="0"/>
          </a:xfrm>
          <a:custGeom>
            <a:avLst/>
            <a:gdLst/>
            <a:ahLst/>
            <a:cxnLst/>
            <a:rect l="l" t="t" r="r" b="b"/>
            <a:pathLst>
              <a:path w="8064500">
                <a:moveTo>
                  <a:pt x="8064004" y="0"/>
                </a:moveTo>
                <a:lnTo>
                  <a:pt x="0" y="0"/>
                </a:lnTo>
              </a:path>
            </a:pathLst>
          </a:custGeom>
          <a:ln w="6350">
            <a:solidFill>
              <a:srgbClr val="FFFFFF"/>
            </a:solidFill>
            <a:prstDash val="dash"/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39" name="object 2"/>
          <p:cNvSpPr/>
          <p:nvPr/>
        </p:nvSpPr>
        <p:spPr>
          <a:xfrm>
            <a:off x="0" y="4964021"/>
            <a:ext cx="9144000" cy="1894205"/>
          </a:xfrm>
          <a:custGeom>
            <a:avLst/>
            <a:gdLst/>
            <a:ahLst/>
            <a:cxnLst/>
            <a:rect l="l" t="t" r="r" b="b"/>
            <a:pathLst>
              <a:path w="9144000" h="1894204">
                <a:moveTo>
                  <a:pt x="0" y="1248520"/>
                </a:moveTo>
                <a:lnTo>
                  <a:pt x="0" y="1893978"/>
                </a:lnTo>
                <a:lnTo>
                  <a:pt x="9144000" y="1893978"/>
                </a:lnTo>
                <a:lnTo>
                  <a:pt x="9144000" y="1250688"/>
                </a:lnTo>
                <a:lnTo>
                  <a:pt x="203169" y="1250688"/>
                </a:lnTo>
                <a:lnTo>
                  <a:pt x="56396" y="1249643"/>
                </a:lnTo>
                <a:lnTo>
                  <a:pt x="0" y="1248520"/>
                </a:lnTo>
                <a:close/>
              </a:path>
              <a:path w="9144000" h="1894204">
                <a:moveTo>
                  <a:pt x="7515869" y="0"/>
                </a:moveTo>
                <a:lnTo>
                  <a:pt x="7340978" y="1035"/>
                </a:lnTo>
                <a:lnTo>
                  <a:pt x="7113230" y="6243"/>
                </a:lnTo>
                <a:lnTo>
                  <a:pt x="6891330" y="15653"/>
                </a:lnTo>
                <a:lnTo>
                  <a:pt x="6674875" y="29076"/>
                </a:lnTo>
                <a:lnTo>
                  <a:pt x="6463462" y="46324"/>
                </a:lnTo>
                <a:lnTo>
                  <a:pt x="6256687" y="67207"/>
                </a:lnTo>
                <a:lnTo>
                  <a:pt x="6054147" y="91538"/>
                </a:lnTo>
                <a:lnTo>
                  <a:pt x="5855439" y="119127"/>
                </a:lnTo>
                <a:lnTo>
                  <a:pt x="5660160" y="149787"/>
                </a:lnTo>
                <a:lnTo>
                  <a:pt x="5467906" y="183327"/>
                </a:lnTo>
                <a:lnTo>
                  <a:pt x="5278273" y="219561"/>
                </a:lnTo>
                <a:lnTo>
                  <a:pt x="5044306" y="268352"/>
                </a:lnTo>
                <a:lnTo>
                  <a:pt x="4813017" y="320688"/>
                </a:lnTo>
                <a:lnTo>
                  <a:pt x="4537899" y="387651"/>
                </a:lnTo>
                <a:lnTo>
                  <a:pt x="4172958" y="482949"/>
                </a:lnTo>
                <a:lnTo>
                  <a:pt x="2510764" y="947914"/>
                </a:lnTo>
                <a:lnTo>
                  <a:pt x="2385280" y="980064"/>
                </a:lnTo>
                <a:lnTo>
                  <a:pt x="2261179" y="1009976"/>
                </a:lnTo>
                <a:lnTo>
                  <a:pt x="2138549" y="1037721"/>
                </a:lnTo>
                <a:lnTo>
                  <a:pt x="2017476" y="1063374"/>
                </a:lnTo>
                <a:lnTo>
                  <a:pt x="1898047" y="1087008"/>
                </a:lnTo>
                <a:lnTo>
                  <a:pt x="1780348" y="1108696"/>
                </a:lnTo>
                <a:lnTo>
                  <a:pt x="1607234" y="1137737"/>
                </a:lnTo>
                <a:lnTo>
                  <a:pt x="1438500" y="1162812"/>
                </a:lnTo>
                <a:lnTo>
                  <a:pt x="1274439" y="1184165"/>
                </a:lnTo>
                <a:lnTo>
                  <a:pt x="1115343" y="1202044"/>
                </a:lnTo>
                <a:lnTo>
                  <a:pt x="961504" y="1216697"/>
                </a:lnTo>
                <a:lnTo>
                  <a:pt x="813215" y="1228369"/>
                </a:lnTo>
                <a:lnTo>
                  <a:pt x="670768" y="1237308"/>
                </a:lnTo>
                <a:lnTo>
                  <a:pt x="534456" y="1243760"/>
                </a:lnTo>
                <a:lnTo>
                  <a:pt x="362753" y="1248922"/>
                </a:lnTo>
                <a:lnTo>
                  <a:pt x="203169" y="1250688"/>
                </a:lnTo>
                <a:lnTo>
                  <a:pt x="9144000" y="1250688"/>
                </a:lnTo>
                <a:lnTo>
                  <a:pt x="9144000" y="89750"/>
                </a:lnTo>
                <a:lnTo>
                  <a:pt x="8893218" y="64584"/>
                </a:lnTo>
                <a:lnTo>
                  <a:pt x="8648370" y="44420"/>
                </a:lnTo>
                <a:lnTo>
                  <a:pt x="8333167" y="24282"/>
                </a:lnTo>
                <a:lnTo>
                  <a:pt x="7994187" y="9297"/>
                </a:lnTo>
                <a:lnTo>
                  <a:pt x="7754822" y="2598"/>
                </a:lnTo>
                <a:lnTo>
                  <a:pt x="7515869" y="0"/>
                </a:lnTo>
                <a:close/>
              </a:path>
            </a:pathLst>
          </a:custGeom>
          <a:solidFill>
            <a:srgbClr val="009BDF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40" name="object 3"/>
          <p:cNvSpPr/>
          <p:nvPr/>
        </p:nvSpPr>
        <p:spPr>
          <a:xfrm>
            <a:off x="0" y="5091517"/>
            <a:ext cx="9144000" cy="1766570"/>
          </a:xfrm>
          <a:custGeom>
            <a:avLst/>
            <a:gdLst/>
            <a:ahLst/>
            <a:cxnLst/>
            <a:rect l="l" t="t" r="r" b="b"/>
            <a:pathLst>
              <a:path w="9144000" h="1766570">
                <a:moveTo>
                  <a:pt x="7639435" y="0"/>
                </a:moveTo>
                <a:lnTo>
                  <a:pt x="7523979" y="497"/>
                </a:lnTo>
                <a:lnTo>
                  <a:pt x="7410076" y="2662"/>
                </a:lnTo>
                <a:lnTo>
                  <a:pt x="7297679" y="6449"/>
                </a:lnTo>
                <a:lnTo>
                  <a:pt x="7186743" y="11811"/>
                </a:lnTo>
                <a:lnTo>
                  <a:pt x="7077220" y="18704"/>
                </a:lnTo>
                <a:lnTo>
                  <a:pt x="6969065" y="27082"/>
                </a:lnTo>
                <a:lnTo>
                  <a:pt x="6862230" y="36899"/>
                </a:lnTo>
                <a:lnTo>
                  <a:pt x="6756671" y="48108"/>
                </a:lnTo>
                <a:lnTo>
                  <a:pt x="6652339" y="60666"/>
                </a:lnTo>
                <a:lnTo>
                  <a:pt x="6549190" y="74525"/>
                </a:lnTo>
                <a:lnTo>
                  <a:pt x="6447176" y="89640"/>
                </a:lnTo>
                <a:lnTo>
                  <a:pt x="6346251" y="105965"/>
                </a:lnTo>
                <a:lnTo>
                  <a:pt x="6196805" y="132623"/>
                </a:lnTo>
                <a:lnTo>
                  <a:pt x="6049548" y="161748"/>
                </a:lnTo>
                <a:lnTo>
                  <a:pt x="5904325" y="193184"/>
                </a:lnTo>
                <a:lnTo>
                  <a:pt x="5760980" y="226778"/>
                </a:lnTo>
                <a:lnTo>
                  <a:pt x="5619354" y="262376"/>
                </a:lnTo>
                <a:lnTo>
                  <a:pt x="5479293" y="299824"/>
                </a:lnTo>
                <a:lnTo>
                  <a:pt x="5294707" y="352364"/>
                </a:lnTo>
                <a:lnTo>
                  <a:pt x="5112252" y="407552"/>
                </a:lnTo>
                <a:lnTo>
                  <a:pt x="4886617" y="479703"/>
                </a:lnTo>
                <a:lnTo>
                  <a:pt x="4618465" y="569987"/>
                </a:lnTo>
                <a:lnTo>
                  <a:pt x="3550006" y="947515"/>
                </a:lnTo>
                <a:lnTo>
                  <a:pt x="3185932" y="1069924"/>
                </a:lnTo>
                <a:lnTo>
                  <a:pt x="2954052" y="1143268"/>
                </a:lnTo>
                <a:lnTo>
                  <a:pt x="2765556" y="1199610"/>
                </a:lnTo>
                <a:lnTo>
                  <a:pt x="2573999" y="1253480"/>
                </a:lnTo>
                <a:lnTo>
                  <a:pt x="2385280" y="1303050"/>
                </a:lnTo>
                <a:lnTo>
                  <a:pt x="2199675" y="1348496"/>
                </a:lnTo>
                <a:lnTo>
                  <a:pt x="2017476" y="1389996"/>
                </a:lnTo>
                <a:lnTo>
                  <a:pt x="1838976" y="1427724"/>
                </a:lnTo>
                <a:lnTo>
                  <a:pt x="1664466" y="1461857"/>
                </a:lnTo>
                <a:lnTo>
                  <a:pt x="1438500" y="1502078"/>
                </a:lnTo>
                <a:lnTo>
                  <a:pt x="1220840" y="1536635"/>
                </a:lnTo>
                <a:lnTo>
                  <a:pt x="1012181" y="1565945"/>
                </a:lnTo>
                <a:lnTo>
                  <a:pt x="813215" y="1590424"/>
                </a:lnTo>
                <a:lnTo>
                  <a:pt x="624635" y="1610489"/>
                </a:lnTo>
                <a:lnTo>
                  <a:pt x="404570" y="1629996"/>
                </a:lnTo>
                <a:lnTo>
                  <a:pt x="203169" y="1644070"/>
                </a:lnTo>
                <a:lnTo>
                  <a:pt x="0" y="1654432"/>
                </a:lnTo>
                <a:lnTo>
                  <a:pt x="0" y="1766482"/>
                </a:lnTo>
                <a:lnTo>
                  <a:pt x="9144000" y="1766482"/>
                </a:lnTo>
                <a:lnTo>
                  <a:pt x="9144000" y="106361"/>
                </a:lnTo>
                <a:lnTo>
                  <a:pt x="8986688" y="85734"/>
                </a:lnTo>
                <a:lnTo>
                  <a:pt x="8797203" y="64210"/>
                </a:lnTo>
                <a:lnTo>
                  <a:pt x="8597467" y="45166"/>
                </a:lnTo>
                <a:lnTo>
                  <a:pt x="8387339" y="28909"/>
                </a:lnTo>
                <a:lnTo>
                  <a:pt x="8166679" y="15747"/>
                </a:lnTo>
                <a:lnTo>
                  <a:pt x="7935345" y="5988"/>
                </a:lnTo>
                <a:lnTo>
                  <a:pt x="7756490" y="1215"/>
                </a:lnTo>
                <a:lnTo>
                  <a:pt x="763943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41" name="object 4"/>
          <p:cNvSpPr>
            <a:spLocks noChangeAspect="1"/>
          </p:cNvSpPr>
          <p:nvPr/>
        </p:nvSpPr>
        <p:spPr>
          <a:xfrm>
            <a:off x="4419600" y="5957492"/>
            <a:ext cx="709108" cy="666013"/>
          </a:xfrm>
          <a:prstGeom prst="rect">
            <a:avLst/>
          </a:prstGeom>
          <a:blipFill>
            <a:blip r:embed="rId2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pic>
        <p:nvPicPr>
          <p:cNvPr id="30" name="Picture 29"/>
          <p:cNvPicPr>
            <a:picLocks noChangeAspect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1600" y="5966652"/>
            <a:ext cx="3748592" cy="688148"/>
          </a:xfrm>
          <a:prstGeom prst="rect">
            <a:avLst/>
          </a:prstGeom>
          <a:extLst>
            <a:ext uri="{FAA26D3D-D897-4be2-8F04-BA451C77F1D7}">
              <ma14:placeholderFlag xmlns:ma14="http://schemas.microsoft.com/office/mac/drawingml/2011/main" xmlns=""/>
            </a:ext>
          </a:extLst>
        </p:spPr>
      </p:pic>
      <p:sp>
        <p:nvSpPr>
          <p:cNvPr id="28" name="object 36"/>
          <p:cNvSpPr txBox="1">
            <a:spLocks/>
          </p:cNvSpPr>
          <p:nvPr/>
        </p:nvSpPr>
        <p:spPr>
          <a:xfrm>
            <a:off x="527300" y="2420872"/>
            <a:ext cx="7914122" cy="15081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>
              <a:defRPr sz="3500" b="0" i="0">
                <a:solidFill>
                  <a:srgbClr val="009BDF"/>
                </a:solidFill>
                <a:latin typeface="Arial"/>
                <a:ea typeface="+mj-ea"/>
                <a:cs typeface="Arial"/>
              </a:defRPr>
            </a:lvl1pPr>
          </a:lstStyle>
          <a:p>
            <a:pPr marL="12700" marR="5080" defTabSz="914400"/>
            <a:r>
              <a:rPr lang="en-GB" kern="0" spc="-15" dirty="0" smtClean="0">
                <a:solidFill>
                  <a:srgbClr val="FFFFFF"/>
                </a:solidFill>
              </a:rPr>
              <a:t>Delivering a Successful Compulsory Purchase Project</a:t>
            </a:r>
          </a:p>
          <a:p>
            <a:pPr marL="12700" marR="5080" defTabSz="914400"/>
            <a:r>
              <a:rPr lang="en-GB" sz="2800" kern="0" spc="-15" dirty="0" smtClean="0">
                <a:solidFill>
                  <a:srgbClr val="FFFFFF"/>
                </a:solidFill>
              </a:rPr>
              <a:t>Glasgow, 4</a:t>
            </a:r>
            <a:r>
              <a:rPr lang="en-GB" sz="2800" kern="0" spc="-15" baseline="30000" dirty="0" smtClean="0">
                <a:solidFill>
                  <a:srgbClr val="FFFFFF"/>
                </a:solidFill>
              </a:rPr>
              <a:t>th</a:t>
            </a:r>
            <a:r>
              <a:rPr lang="en-GB" sz="2800" kern="0" spc="-15" dirty="0" smtClean="0">
                <a:solidFill>
                  <a:srgbClr val="FFFFFF"/>
                </a:solidFill>
              </a:rPr>
              <a:t> February 2019</a:t>
            </a:r>
            <a:endParaRPr lang="en-GB" sz="2800" kern="0" spc="-5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4083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/>
          <p:nvPr/>
        </p:nvSpPr>
        <p:spPr>
          <a:xfrm>
            <a:off x="7203249" y="241668"/>
            <a:ext cx="36842" cy="14621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7" name="object 7"/>
          <p:cNvSpPr/>
          <p:nvPr/>
        </p:nvSpPr>
        <p:spPr>
          <a:xfrm>
            <a:off x="8065762" y="245008"/>
            <a:ext cx="165450" cy="14634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8" name="object 8"/>
          <p:cNvSpPr/>
          <p:nvPr/>
        </p:nvSpPr>
        <p:spPr>
          <a:xfrm>
            <a:off x="7063320" y="247624"/>
            <a:ext cx="121283" cy="140258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9" name="object 9"/>
          <p:cNvSpPr/>
          <p:nvPr/>
        </p:nvSpPr>
        <p:spPr>
          <a:xfrm>
            <a:off x="7257529" y="278803"/>
            <a:ext cx="112014" cy="112137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7736014" y="278841"/>
            <a:ext cx="110134" cy="10904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7396340" y="278955"/>
            <a:ext cx="110490" cy="108927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7864512" y="279069"/>
            <a:ext cx="115938" cy="149012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7533626" y="241300"/>
            <a:ext cx="245554" cy="203136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7603947" y="418757"/>
            <a:ext cx="110108" cy="146215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7236358" y="425081"/>
            <a:ext cx="148069" cy="140779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8124063" y="428904"/>
            <a:ext cx="85940" cy="139268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7794066" y="429171"/>
            <a:ext cx="86296" cy="139090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8446998" y="455917"/>
            <a:ext cx="117195" cy="112090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7886700" y="455917"/>
            <a:ext cx="117195" cy="112153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8010000" y="453600"/>
            <a:ext cx="105308" cy="112204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7482281" y="452967"/>
            <a:ext cx="104178" cy="112004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8362543" y="458939"/>
            <a:ext cx="78879" cy="106032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7397825" y="458939"/>
            <a:ext cx="78879" cy="106032"/>
          </a:xfrm>
          <a:prstGeom prst="rect">
            <a:avLst/>
          </a:prstGeom>
          <a:blipFill>
            <a:blip r:embed="rId2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8223839" y="459117"/>
            <a:ext cx="110421" cy="108838"/>
          </a:xfrm>
          <a:prstGeom prst="rect">
            <a:avLst/>
          </a:prstGeom>
          <a:blipFill>
            <a:blip r:embed="rId2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7741234" y="459308"/>
            <a:ext cx="36829" cy="105663"/>
          </a:xfrm>
          <a:prstGeom prst="rect">
            <a:avLst/>
          </a:prstGeom>
          <a:blipFill>
            <a:blip r:embed="rId2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539995" y="683999"/>
            <a:ext cx="8064500" cy="0"/>
          </a:xfrm>
          <a:custGeom>
            <a:avLst/>
            <a:gdLst/>
            <a:ahLst/>
            <a:cxnLst/>
            <a:rect l="l" t="t" r="r" b="b"/>
            <a:pathLst>
              <a:path w="8064500">
                <a:moveTo>
                  <a:pt x="8064004" y="0"/>
                </a:moveTo>
                <a:lnTo>
                  <a:pt x="0" y="0"/>
                </a:lnTo>
              </a:path>
            </a:pathLst>
          </a:custGeom>
          <a:ln w="6350">
            <a:solidFill>
              <a:srgbClr val="FFFFFF"/>
            </a:solidFill>
            <a:prstDash val="dash"/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39" name="object 2"/>
          <p:cNvSpPr/>
          <p:nvPr/>
        </p:nvSpPr>
        <p:spPr>
          <a:xfrm>
            <a:off x="0" y="4964021"/>
            <a:ext cx="9144000" cy="1894205"/>
          </a:xfrm>
          <a:custGeom>
            <a:avLst/>
            <a:gdLst/>
            <a:ahLst/>
            <a:cxnLst/>
            <a:rect l="l" t="t" r="r" b="b"/>
            <a:pathLst>
              <a:path w="9144000" h="1894204">
                <a:moveTo>
                  <a:pt x="0" y="1248520"/>
                </a:moveTo>
                <a:lnTo>
                  <a:pt x="0" y="1893978"/>
                </a:lnTo>
                <a:lnTo>
                  <a:pt x="9144000" y="1893978"/>
                </a:lnTo>
                <a:lnTo>
                  <a:pt x="9144000" y="1250688"/>
                </a:lnTo>
                <a:lnTo>
                  <a:pt x="203169" y="1250688"/>
                </a:lnTo>
                <a:lnTo>
                  <a:pt x="56396" y="1249643"/>
                </a:lnTo>
                <a:lnTo>
                  <a:pt x="0" y="1248520"/>
                </a:lnTo>
                <a:close/>
              </a:path>
              <a:path w="9144000" h="1894204">
                <a:moveTo>
                  <a:pt x="7515869" y="0"/>
                </a:moveTo>
                <a:lnTo>
                  <a:pt x="7340978" y="1035"/>
                </a:lnTo>
                <a:lnTo>
                  <a:pt x="7113230" y="6243"/>
                </a:lnTo>
                <a:lnTo>
                  <a:pt x="6891330" y="15653"/>
                </a:lnTo>
                <a:lnTo>
                  <a:pt x="6674875" y="29076"/>
                </a:lnTo>
                <a:lnTo>
                  <a:pt x="6463462" y="46324"/>
                </a:lnTo>
                <a:lnTo>
                  <a:pt x="6256687" y="67207"/>
                </a:lnTo>
                <a:lnTo>
                  <a:pt x="6054147" y="91538"/>
                </a:lnTo>
                <a:lnTo>
                  <a:pt x="5855439" y="119127"/>
                </a:lnTo>
                <a:lnTo>
                  <a:pt x="5660160" y="149787"/>
                </a:lnTo>
                <a:lnTo>
                  <a:pt x="5467906" y="183327"/>
                </a:lnTo>
                <a:lnTo>
                  <a:pt x="5278273" y="219561"/>
                </a:lnTo>
                <a:lnTo>
                  <a:pt x="5044306" y="268352"/>
                </a:lnTo>
                <a:lnTo>
                  <a:pt x="4813017" y="320688"/>
                </a:lnTo>
                <a:lnTo>
                  <a:pt x="4537899" y="387651"/>
                </a:lnTo>
                <a:lnTo>
                  <a:pt x="4172958" y="482949"/>
                </a:lnTo>
                <a:lnTo>
                  <a:pt x="2510764" y="947914"/>
                </a:lnTo>
                <a:lnTo>
                  <a:pt x="2385280" y="980064"/>
                </a:lnTo>
                <a:lnTo>
                  <a:pt x="2261179" y="1009976"/>
                </a:lnTo>
                <a:lnTo>
                  <a:pt x="2138549" y="1037721"/>
                </a:lnTo>
                <a:lnTo>
                  <a:pt x="2017476" y="1063374"/>
                </a:lnTo>
                <a:lnTo>
                  <a:pt x="1898047" y="1087008"/>
                </a:lnTo>
                <a:lnTo>
                  <a:pt x="1780348" y="1108696"/>
                </a:lnTo>
                <a:lnTo>
                  <a:pt x="1607234" y="1137737"/>
                </a:lnTo>
                <a:lnTo>
                  <a:pt x="1438500" y="1162812"/>
                </a:lnTo>
                <a:lnTo>
                  <a:pt x="1274439" y="1184165"/>
                </a:lnTo>
                <a:lnTo>
                  <a:pt x="1115343" y="1202044"/>
                </a:lnTo>
                <a:lnTo>
                  <a:pt x="961504" y="1216697"/>
                </a:lnTo>
                <a:lnTo>
                  <a:pt x="813215" y="1228369"/>
                </a:lnTo>
                <a:lnTo>
                  <a:pt x="670768" y="1237308"/>
                </a:lnTo>
                <a:lnTo>
                  <a:pt x="534456" y="1243760"/>
                </a:lnTo>
                <a:lnTo>
                  <a:pt x="362753" y="1248922"/>
                </a:lnTo>
                <a:lnTo>
                  <a:pt x="203169" y="1250688"/>
                </a:lnTo>
                <a:lnTo>
                  <a:pt x="9144000" y="1250688"/>
                </a:lnTo>
                <a:lnTo>
                  <a:pt x="9144000" y="89750"/>
                </a:lnTo>
                <a:lnTo>
                  <a:pt x="8893218" y="64584"/>
                </a:lnTo>
                <a:lnTo>
                  <a:pt x="8648370" y="44420"/>
                </a:lnTo>
                <a:lnTo>
                  <a:pt x="8333167" y="24282"/>
                </a:lnTo>
                <a:lnTo>
                  <a:pt x="7994187" y="9297"/>
                </a:lnTo>
                <a:lnTo>
                  <a:pt x="7754822" y="2598"/>
                </a:lnTo>
                <a:lnTo>
                  <a:pt x="7515869" y="0"/>
                </a:lnTo>
                <a:close/>
              </a:path>
            </a:pathLst>
          </a:custGeom>
          <a:solidFill>
            <a:srgbClr val="009BDF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40" name="object 3"/>
          <p:cNvSpPr/>
          <p:nvPr/>
        </p:nvSpPr>
        <p:spPr>
          <a:xfrm>
            <a:off x="0" y="5091517"/>
            <a:ext cx="9144000" cy="1766570"/>
          </a:xfrm>
          <a:custGeom>
            <a:avLst/>
            <a:gdLst/>
            <a:ahLst/>
            <a:cxnLst/>
            <a:rect l="l" t="t" r="r" b="b"/>
            <a:pathLst>
              <a:path w="9144000" h="1766570">
                <a:moveTo>
                  <a:pt x="7639435" y="0"/>
                </a:moveTo>
                <a:lnTo>
                  <a:pt x="7523979" y="497"/>
                </a:lnTo>
                <a:lnTo>
                  <a:pt x="7410076" y="2662"/>
                </a:lnTo>
                <a:lnTo>
                  <a:pt x="7297679" y="6449"/>
                </a:lnTo>
                <a:lnTo>
                  <a:pt x="7186743" y="11811"/>
                </a:lnTo>
                <a:lnTo>
                  <a:pt x="7077220" y="18704"/>
                </a:lnTo>
                <a:lnTo>
                  <a:pt x="6969065" y="27082"/>
                </a:lnTo>
                <a:lnTo>
                  <a:pt x="6862230" y="36899"/>
                </a:lnTo>
                <a:lnTo>
                  <a:pt x="6756671" y="48108"/>
                </a:lnTo>
                <a:lnTo>
                  <a:pt x="6652339" y="60666"/>
                </a:lnTo>
                <a:lnTo>
                  <a:pt x="6549190" y="74525"/>
                </a:lnTo>
                <a:lnTo>
                  <a:pt x="6447176" y="89640"/>
                </a:lnTo>
                <a:lnTo>
                  <a:pt x="6346251" y="105965"/>
                </a:lnTo>
                <a:lnTo>
                  <a:pt x="6196805" y="132623"/>
                </a:lnTo>
                <a:lnTo>
                  <a:pt x="6049548" y="161748"/>
                </a:lnTo>
                <a:lnTo>
                  <a:pt x="5904325" y="193184"/>
                </a:lnTo>
                <a:lnTo>
                  <a:pt x="5760980" y="226778"/>
                </a:lnTo>
                <a:lnTo>
                  <a:pt x="5619354" y="262376"/>
                </a:lnTo>
                <a:lnTo>
                  <a:pt x="5479293" y="299824"/>
                </a:lnTo>
                <a:lnTo>
                  <a:pt x="5294707" y="352364"/>
                </a:lnTo>
                <a:lnTo>
                  <a:pt x="5112252" y="407552"/>
                </a:lnTo>
                <a:lnTo>
                  <a:pt x="4886617" y="479703"/>
                </a:lnTo>
                <a:lnTo>
                  <a:pt x="4618465" y="569987"/>
                </a:lnTo>
                <a:lnTo>
                  <a:pt x="3550006" y="947515"/>
                </a:lnTo>
                <a:lnTo>
                  <a:pt x="3185932" y="1069924"/>
                </a:lnTo>
                <a:lnTo>
                  <a:pt x="2954052" y="1143268"/>
                </a:lnTo>
                <a:lnTo>
                  <a:pt x="2765556" y="1199610"/>
                </a:lnTo>
                <a:lnTo>
                  <a:pt x="2573999" y="1253480"/>
                </a:lnTo>
                <a:lnTo>
                  <a:pt x="2385280" y="1303050"/>
                </a:lnTo>
                <a:lnTo>
                  <a:pt x="2199675" y="1348496"/>
                </a:lnTo>
                <a:lnTo>
                  <a:pt x="2017476" y="1389996"/>
                </a:lnTo>
                <a:lnTo>
                  <a:pt x="1838976" y="1427724"/>
                </a:lnTo>
                <a:lnTo>
                  <a:pt x="1664466" y="1461857"/>
                </a:lnTo>
                <a:lnTo>
                  <a:pt x="1438500" y="1502078"/>
                </a:lnTo>
                <a:lnTo>
                  <a:pt x="1220840" y="1536635"/>
                </a:lnTo>
                <a:lnTo>
                  <a:pt x="1012181" y="1565945"/>
                </a:lnTo>
                <a:lnTo>
                  <a:pt x="813215" y="1590424"/>
                </a:lnTo>
                <a:lnTo>
                  <a:pt x="624635" y="1610489"/>
                </a:lnTo>
                <a:lnTo>
                  <a:pt x="404570" y="1629996"/>
                </a:lnTo>
                <a:lnTo>
                  <a:pt x="203169" y="1644070"/>
                </a:lnTo>
                <a:lnTo>
                  <a:pt x="0" y="1654432"/>
                </a:lnTo>
                <a:lnTo>
                  <a:pt x="0" y="1766482"/>
                </a:lnTo>
                <a:lnTo>
                  <a:pt x="9144000" y="1766482"/>
                </a:lnTo>
                <a:lnTo>
                  <a:pt x="9144000" y="106361"/>
                </a:lnTo>
                <a:lnTo>
                  <a:pt x="8986688" y="85734"/>
                </a:lnTo>
                <a:lnTo>
                  <a:pt x="8797203" y="64210"/>
                </a:lnTo>
                <a:lnTo>
                  <a:pt x="8597467" y="45166"/>
                </a:lnTo>
                <a:lnTo>
                  <a:pt x="8387339" y="28909"/>
                </a:lnTo>
                <a:lnTo>
                  <a:pt x="8166679" y="15747"/>
                </a:lnTo>
                <a:lnTo>
                  <a:pt x="7935345" y="5988"/>
                </a:lnTo>
                <a:lnTo>
                  <a:pt x="7756490" y="1215"/>
                </a:lnTo>
                <a:lnTo>
                  <a:pt x="763943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41" name="object 4"/>
          <p:cNvSpPr>
            <a:spLocks noChangeAspect="1"/>
          </p:cNvSpPr>
          <p:nvPr/>
        </p:nvSpPr>
        <p:spPr>
          <a:xfrm>
            <a:off x="4419600" y="5957492"/>
            <a:ext cx="709108" cy="666013"/>
          </a:xfrm>
          <a:prstGeom prst="rect">
            <a:avLst/>
          </a:prstGeom>
          <a:blipFill>
            <a:blip r:embed="rId2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pic>
        <p:nvPicPr>
          <p:cNvPr id="30" name="Picture 29"/>
          <p:cNvPicPr>
            <a:picLocks noChangeAspect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1600" y="5966652"/>
            <a:ext cx="3748592" cy="688148"/>
          </a:xfrm>
          <a:prstGeom prst="rect">
            <a:avLst/>
          </a:prstGeom>
          <a:extLst>
            <a:ext uri="{FAA26D3D-D897-4be2-8F04-BA451C77F1D7}">
              <ma14:placeholderFlag xmlns:ma14="http://schemas.microsoft.com/office/mac/drawingml/2011/main" xmlns=""/>
            </a:ext>
          </a:extLst>
        </p:spPr>
      </p:pic>
      <p:sp>
        <p:nvSpPr>
          <p:cNvPr id="28" name="object 36"/>
          <p:cNvSpPr txBox="1">
            <a:spLocks/>
          </p:cNvSpPr>
          <p:nvPr/>
        </p:nvSpPr>
        <p:spPr>
          <a:xfrm>
            <a:off x="539995" y="1576453"/>
            <a:ext cx="7914122" cy="23698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>
              <a:defRPr sz="3500" b="0" i="0">
                <a:solidFill>
                  <a:srgbClr val="009BDF"/>
                </a:solidFill>
                <a:latin typeface="Arial"/>
                <a:ea typeface="+mj-ea"/>
                <a:cs typeface="Arial"/>
              </a:defRPr>
            </a:lvl1pPr>
          </a:lstStyle>
          <a:p>
            <a:pPr marL="12700" marR="5080" defTabSz="914400"/>
            <a:r>
              <a:rPr lang="en-GB" kern="0" spc="-15" dirty="0" smtClean="0">
                <a:solidFill>
                  <a:srgbClr val="FFFFFF"/>
                </a:solidFill>
              </a:rPr>
              <a:t>Workshops 1 &amp; 2</a:t>
            </a:r>
          </a:p>
          <a:p>
            <a:pPr marL="12700" marR="5080" defTabSz="914400"/>
            <a:endParaRPr lang="en-GB" kern="0" spc="-15" dirty="0" smtClean="0">
              <a:solidFill>
                <a:srgbClr val="FFFFFF"/>
              </a:solidFill>
            </a:endParaRPr>
          </a:p>
          <a:p>
            <a:pPr marL="527050" marR="5080" indent="-514350" defTabSz="914400">
              <a:buAutoNum type="alphaUcParenR"/>
            </a:pPr>
            <a:r>
              <a:rPr lang="en-GB" sz="2800" kern="0" spc="-5" dirty="0" smtClean="0">
                <a:solidFill>
                  <a:srgbClr val="FFFFFF"/>
                </a:solidFill>
              </a:rPr>
              <a:t>Statement of Reasons – CLIMB</a:t>
            </a:r>
          </a:p>
          <a:p>
            <a:pPr marL="527050" marR="5080" indent="-514350" defTabSz="914400">
              <a:buAutoNum type="alphaUcParenR"/>
            </a:pPr>
            <a:r>
              <a:rPr lang="en-GB" sz="2800" kern="0" spc="-5" dirty="0" smtClean="0">
                <a:solidFill>
                  <a:srgbClr val="FFFFFF"/>
                </a:solidFill>
              </a:rPr>
              <a:t>Objections &amp; </a:t>
            </a:r>
            <a:r>
              <a:rPr lang="en-GB" sz="2800" kern="0" spc="-5" dirty="0" err="1" smtClean="0">
                <a:solidFill>
                  <a:srgbClr val="FFFFFF"/>
                </a:solidFill>
              </a:rPr>
              <a:t>PLI</a:t>
            </a:r>
            <a:r>
              <a:rPr lang="en-GB" sz="2800" kern="0" spc="-5" dirty="0" smtClean="0">
                <a:solidFill>
                  <a:srgbClr val="FFFFFF"/>
                </a:solidFill>
              </a:rPr>
              <a:t> – PROCLAIM</a:t>
            </a:r>
          </a:p>
          <a:p>
            <a:pPr marL="527050" marR="5080" indent="-514350" defTabSz="914400">
              <a:buAutoNum type="alphaUcParenR"/>
            </a:pPr>
            <a:r>
              <a:rPr lang="en-GB" sz="2800" kern="0" spc="-5" dirty="0" smtClean="0">
                <a:solidFill>
                  <a:srgbClr val="FFFFFF"/>
                </a:solidFill>
              </a:rPr>
              <a:t>Communicating and Engaging - ASPIRE</a:t>
            </a:r>
            <a:endParaRPr lang="en-GB" sz="2800" kern="0" spc="-5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5263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/>
          <p:nvPr/>
        </p:nvSpPr>
        <p:spPr>
          <a:xfrm>
            <a:off x="7203249" y="241668"/>
            <a:ext cx="36842" cy="14621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7" name="object 7"/>
          <p:cNvSpPr/>
          <p:nvPr/>
        </p:nvSpPr>
        <p:spPr>
          <a:xfrm>
            <a:off x="8065762" y="245008"/>
            <a:ext cx="165450" cy="14634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8" name="object 8"/>
          <p:cNvSpPr/>
          <p:nvPr/>
        </p:nvSpPr>
        <p:spPr>
          <a:xfrm>
            <a:off x="7063320" y="247624"/>
            <a:ext cx="121283" cy="140258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9" name="object 9"/>
          <p:cNvSpPr/>
          <p:nvPr/>
        </p:nvSpPr>
        <p:spPr>
          <a:xfrm>
            <a:off x="7257529" y="278803"/>
            <a:ext cx="112014" cy="112137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7736014" y="278841"/>
            <a:ext cx="110134" cy="10904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7396340" y="278955"/>
            <a:ext cx="110490" cy="108927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7864512" y="279069"/>
            <a:ext cx="115938" cy="149012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7533626" y="241300"/>
            <a:ext cx="245554" cy="203136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7603947" y="418757"/>
            <a:ext cx="110108" cy="146215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7236358" y="425081"/>
            <a:ext cx="148069" cy="140779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8124063" y="428904"/>
            <a:ext cx="85940" cy="139268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7794066" y="429171"/>
            <a:ext cx="86296" cy="139090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8446998" y="455917"/>
            <a:ext cx="117195" cy="112090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7886700" y="455917"/>
            <a:ext cx="117195" cy="112153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8010000" y="453600"/>
            <a:ext cx="105308" cy="112204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7482281" y="452967"/>
            <a:ext cx="104178" cy="112004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8362543" y="458939"/>
            <a:ext cx="78879" cy="106032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7397825" y="458939"/>
            <a:ext cx="78879" cy="106032"/>
          </a:xfrm>
          <a:prstGeom prst="rect">
            <a:avLst/>
          </a:prstGeom>
          <a:blipFill>
            <a:blip r:embed="rId2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8223839" y="459117"/>
            <a:ext cx="110421" cy="108838"/>
          </a:xfrm>
          <a:prstGeom prst="rect">
            <a:avLst/>
          </a:prstGeom>
          <a:blipFill>
            <a:blip r:embed="rId2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7741234" y="459308"/>
            <a:ext cx="36829" cy="105663"/>
          </a:xfrm>
          <a:prstGeom prst="rect">
            <a:avLst/>
          </a:prstGeom>
          <a:blipFill>
            <a:blip r:embed="rId2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539995" y="683999"/>
            <a:ext cx="8064500" cy="0"/>
          </a:xfrm>
          <a:custGeom>
            <a:avLst/>
            <a:gdLst/>
            <a:ahLst/>
            <a:cxnLst/>
            <a:rect l="l" t="t" r="r" b="b"/>
            <a:pathLst>
              <a:path w="8064500">
                <a:moveTo>
                  <a:pt x="8064004" y="0"/>
                </a:moveTo>
                <a:lnTo>
                  <a:pt x="0" y="0"/>
                </a:lnTo>
              </a:path>
            </a:pathLst>
          </a:custGeom>
          <a:ln w="6350">
            <a:solidFill>
              <a:srgbClr val="FFFFFF"/>
            </a:solidFill>
            <a:prstDash val="dash"/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39" name="object 2"/>
          <p:cNvSpPr/>
          <p:nvPr/>
        </p:nvSpPr>
        <p:spPr>
          <a:xfrm>
            <a:off x="0" y="4964021"/>
            <a:ext cx="9144000" cy="1894205"/>
          </a:xfrm>
          <a:custGeom>
            <a:avLst/>
            <a:gdLst/>
            <a:ahLst/>
            <a:cxnLst/>
            <a:rect l="l" t="t" r="r" b="b"/>
            <a:pathLst>
              <a:path w="9144000" h="1894204">
                <a:moveTo>
                  <a:pt x="0" y="1248520"/>
                </a:moveTo>
                <a:lnTo>
                  <a:pt x="0" y="1893978"/>
                </a:lnTo>
                <a:lnTo>
                  <a:pt x="9144000" y="1893978"/>
                </a:lnTo>
                <a:lnTo>
                  <a:pt x="9144000" y="1250688"/>
                </a:lnTo>
                <a:lnTo>
                  <a:pt x="203169" y="1250688"/>
                </a:lnTo>
                <a:lnTo>
                  <a:pt x="56396" y="1249643"/>
                </a:lnTo>
                <a:lnTo>
                  <a:pt x="0" y="1248520"/>
                </a:lnTo>
                <a:close/>
              </a:path>
              <a:path w="9144000" h="1894204">
                <a:moveTo>
                  <a:pt x="7515869" y="0"/>
                </a:moveTo>
                <a:lnTo>
                  <a:pt x="7340978" y="1035"/>
                </a:lnTo>
                <a:lnTo>
                  <a:pt x="7113230" y="6243"/>
                </a:lnTo>
                <a:lnTo>
                  <a:pt x="6891330" y="15653"/>
                </a:lnTo>
                <a:lnTo>
                  <a:pt x="6674875" y="29076"/>
                </a:lnTo>
                <a:lnTo>
                  <a:pt x="6463462" y="46324"/>
                </a:lnTo>
                <a:lnTo>
                  <a:pt x="6256687" y="67207"/>
                </a:lnTo>
                <a:lnTo>
                  <a:pt x="6054147" y="91538"/>
                </a:lnTo>
                <a:lnTo>
                  <a:pt x="5855439" y="119127"/>
                </a:lnTo>
                <a:lnTo>
                  <a:pt x="5660160" y="149787"/>
                </a:lnTo>
                <a:lnTo>
                  <a:pt x="5467906" y="183327"/>
                </a:lnTo>
                <a:lnTo>
                  <a:pt x="5278273" y="219561"/>
                </a:lnTo>
                <a:lnTo>
                  <a:pt x="5044306" y="268352"/>
                </a:lnTo>
                <a:lnTo>
                  <a:pt x="4813017" y="320688"/>
                </a:lnTo>
                <a:lnTo>
                  <a:pt x="4537899" y="387651"/>
                </a:lnTo>
                <a:lnTo>
                  <a:pt x="4172958" y="482949"/>
                </a:lnTo>
                <a:lnTo>
                  <a:pt x="2510764" y="947914"/>
                </a:lnTo>
                <a:lnTo>
                  <a:pt x="2385280" y="980064"/>
                </a:lnTo>
                <a:lnTo>
                  <a:pt x="2261179" y="1009976"/>
                </a:lnTo>
                <a:lnTo>
                  <a:pt x="2138549" y="1037721"/>
                </a:lnTo>
                <a:lnTo>
                  <a:pt x="2017476" y="1063374"/>
                </a:lnTo>
                <a:lnTo>
                  <a:pt x="1898047" y="1087008"/>
                </a:lnTo>
                <a:lnTo>
                  <a:pt x="1780348" y="1108696"/>
                </a:lnTo>
                <a:lnTo>
                  <a:pt x="1607234" y="1137737"/>
                </a:lnTo>
                <a:lnTo>
                  <a:pt x="1438500" y="1162812"/>
                </a:lnTo>
                <a:lnTo>
                  <a:pt x="1274439" y="1184165"/>
                </a:lnTo>
                <a:lnTo>
                  <a:pt x="1115343" y="1202044"/>
                </a:lnTo>
                <a:lnTo>
                  <a:pt x="961504" y="1216697"/>
                </a:lnTo>
                <a:lnTo>
                  <a:pt x="813215" y="1228369"/>
                </a:lnTo>
                <a:lnTo>
                  <a:pt x="670768" y="1237308"/>
                </a:lnTo>
                <a:lnTo>
                  <a:pt x="534456" y="1243760"/>
                </a:lnTo>
                <a:lnTo>
                  <a:pt x="362753" y="1248922"/>
                </a:lnTo>
                <a:lnTo>
                  <a:pt x="203169" y="1250688"/>
                </a:lnTo>
                <a:lnTo>
                  <a:pt x="9144000" y="1250688"/>
                </a:lnTo>
                <a:lnTo>
                  <a:pt x="9144000" y="89750"/>
                </a:lnTo>
                <a:lnTo>
                  <a:pt x="8893218" y="64584"/>
                </a:lnTo>
                <a:lnTo>
                  <a:pt x="8648370" y="44420"/>
                </a:lnTo>
                <a:lnTo>
                  <a:pt x="8333167" y="24282"/>
                </a:lnTo>
                <a:lnTo>
                  <a:pt x="7994187" y="9297"/>
                </a:lnTo>
                <a:lnTo>
                  <a:pt x="7754822" y="2598"/>
                </a:lnTo>
                <a:lnTo>
                  <a:pt x="7515869" y="0"/>
                </a:lnTo>
                <a:close/>
              </a:path>
            </a:pathLst>
          </a:custGeom>
          <a:solidFill>
            <a:srgbClr val="009BDF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40" name="object 3"/>
          <p:cNvSpPr/>
          <p:nvPr/>
        </p:nvSpPr>
        <p:spPr>
          <a:xfrm>
            <a:off x="0" y="5091517"/>
            <a:ext cx="9144000" cy="1766570"/>
          </a:xfrm>
          <a:custGeom>
            <a:avLst/>
            <a:gdLst/>
            <a:ahLst/>
            <a:cxnLst/>
            <a:rect l="l" t="t" r="r" b="b"/>
            <a:pathLst>
              <a:path w="9144000" h="1766570">
                <a:moveTo>
                  <a:pt x="7639435" y="0"/>
                </a:moveTo>
                <a:lnTo>
                  <a:pt x="7523979" y="497"/>
                </a:lnTo>
                <a:lnTo>
                  <a:pt x="7410076" y="2662"/>
                </a:lnTo>
                <a:lnTo>
                  <a:pt x="7297679" y="6449"/>
                </a:lnTo>
                <a:lnTo>
                  <a:pt x="7186743" y="11811"/>
                </a:lnTo>
                <a:lnTo>
                  <a:pt x="7077220" y="18704"/>
                </a:lnTo>
                <a:lnTo>
                  <a:pt x="6969065" y="27082"/>
                </a:lnTo>
                <a:lnTo>
                  <a:pt x="6862230" y="36899"/>
                </a:lnTo>
                <a:lnTo>
                  <a:pt x="6756671" y="48108"/>
                </a:lnTo>
                <a:lnTo>
                  <a:pt x="6652339" y="60666"/>
                </a:lnTo>
                <a:lnTo>
                  <a:pt x="6549190" y="74525"/>
                </a:lnTo>
                <a:lnTo>
                  <a:pt x="6447176" y="89640"/>
                </a:lnTo>
                <a:lnTo>
                  <a:pt x="6346251" y="105965"/>
                </a:lnTo>
                <a:lnTo>
                  <a:pt x="6196805" y="132623"/>
                </a:lnTo>
                <a:lnTo>
                  <a:pt x="6049548" y="161748"/>
                </a:lnTo>
                <a:lnTo>
                  <a:pt x="5904325" y="193184"/>
                </a:lnTo>
                <a:lnTo>
                  <a:pt x="5760980" y="226778"/>
                </a:lnTo>
                <a:lnTo>
                  <a:pt x="5619354" y="262376"/>
                </a:lnTo>
                <a:lnTo>
                  <a:pt x="5479293" y="299824"/>
                </a:lnTo>
                <a:lnTo>
                  <a:pt x="5294707" y="352364"/>
                </a:lnTo>
                <a:lnTo>
                  <a:pt x="5112252" y="407552"/>
                </a:lnTo>
                <a:lnTo>
                  <a:pt x="4886617" y="479703"/>
                </a:lnTo>
                <a:lnTo>
                  <a:pt x="4618465" y="569987"/>
                </a:lnTo>
                <a:lnTo>
                  <a:pt x="3550006" y="947515"/>
                </a:lnTo>
                <a:lnTo>
                  <a:pt x="3185932" y="1069924"/>
                </a:lnTo>
                <a:lnTo>
                  <a:pt x="2954052" y="1143268"/>
                </a:lnTo>
                <a:lnTo>
                  <a:pt x="2765556" y="1199610"/>
                </a:lnTo>
                <a:lnTo>
                  <a:pt x="2573999" y="1253480"/>
                </a:lnTo>
                <a:lnTo>
                  <a:pt x="2385280" y="1303050"/>
                </a:lnTo>
                <a:lnTo>
                  <a:pt x="2199675" y="1348496"/>
                </a:lnTo>
                <a:lnTo>
                  <a:pt x="2017476" y="1389996"/>
                </a:lnTo>
                <a:lnTo>
                  <a:pt x="1838976" y="1427724"/>
                </a:lnTo>
                <a:lnTo>
                  <a:pt x="1664466" y="1461857"/>
                </a:lnTo>
                <a:lnTo>
                  <a:pt x="1438500" y="1502078"/>
                </a:lnTo>
                <a:lnTo>
                  <a:pt x="1220840" y="1536635"/>
                </a:lnTo>
                <a:lnTo>
                  <a:pt x="1012181" y="1565945"/>
                </a:lnTo>
                <a:lnTo>
                  <a:pt x="813215" y="1590424"/>
                </a:lnTo>
                <a:lnTo>
                  <a:pt x="624635" y="1610489"/>
                </a:lnTo>
                <a:lnTo>
                  <a:pt x="404570" y="1629996"/>
                </a:lnTo>
                <a:lnTo>
                  <a:pt x="203169" y="1644070"/>
                </a:lnTo>
                <a:lnTo>
                  <a:pt x="0" y="1654432"/>
                </a:lnTo>
                <a:lnTo>
                  <a:pt x="0" y="1766482"/>
                </a:lnTo>
                <a:lnTo>
                  <a:pt x="9144000" y="1766482"/>
                </a:lnTo>
                <a:lnTo>
                  <a:pt x="9144000" y="106361"/>
                </a:lnTo>
                <a:lnTo>
                  <a:pt x="8986688" y="85734"/>
                </a:lnTo>
                <a:lnTo>
                  <a:pt x="8797203" y="64210"/>
                </a:lnTo>
                <a:lnTo>
                  <a:pt x="8597467" y="45166"/>
                </a:lnTo>
                <a:lnTo>
                  <a:pt x="8387339" y="28909"/>
                </a:lnTo>
                <a:lnTo>
                  <a:pt x="8166679" y="15747"/>
                </a:lnTo>
                <a:lnTo>
                  <a:pt x="7935345" y="5988"/>
                </a:lnTo>
                <a:lnTo>
                  <a:pt x="7756490" y="1215"/>
                </a:lnTo>
                <a:lnTo>
                  <a:pt x="763943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41" name="object 4"/>
          <p:cNvSpPr>
            <a:spLocks noChangeAspect="1"/>
          </p:cNvSpPr>
          <p:nvPr/>
        </p:nvSpPr>
        <p:spPr>
          <a:xfrm>
            <a:off x="4419600" y="5957492"/>
            <a:ext cx="709108" cy="666013"/>
          </a:xfrm>
          <a:prstGeom prst="rect">
            <a:avLst/>
          </a:prstGeom>
          <a:blipFill>
            <a:blip r:embed="rId2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pic>
        <p:nvPicPr>
          <p:cNvPr id="30" name="Picture 29"/>
          <p:cNvPicPr>
            <a:picLocks noChangeAspect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1600" y="5966652"/>
            <a:ext cx="3748592" cy="688148"/>
          </a:xfrm>
          <a:prstGeom prst="rect">
            <a:avLst/>
          </a:prstGeom>
          <a:extLst>
            <a:ext uri="{FAA26D3D-D897-4be2-8F04-BA451C77F1D7}">
              <ma14:placeholderFlag xmlns:ma14="http://schemas.microsoft.com/office/mac/drawingml/2011/main" xmlns=""/>
            </a:ext>
          </a:extLst>
        </p:spPr>
      </p:pic>
      <p:sp>
        <p:nvSpPr>
          <p:cNvPr id="28" name="object 36"/>
          <p:cNvSpPr txBox="1">
            <a:spLocks/>
          </p:cNvSpPr>
          <p:nvPr/>
        </p:nvSpPr>
        <p:spPr>
          <a:xfrm>
            <a:off x="539995" y="1576453"/>
            <a:ext cx="7914122" cy="23698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>
              <a:defRPr sz="3500" b="0" i="0">
                <a:solidFill>
                  <a:srgbClr val="009BDF"/>
                </a:solidFill>
                <a:latin typeface="Arial"/>
                <a:ea typeface="+mj-ea"/>
                <a:cs typeface="Arial"/>
              </a:defRPr>
            </a:lvl1pPr>
          </a:lstStyle>
          <a:p>
            <a:pPr marL="12700" marR="5080" defTabSz="914400"/>
            <a:r>
              <a:rPr lang="en-GB" kern="0" spc="-15" dirty="0" smtClean="0">
                <a:solidFill>
                  <a:srgbClr val="FFFFFF"/>
                </a:solidFill>
              </a:rPr>
              <a:t>Workshops 3 &amp; 4</a:t>
            </a:r>
          </a:p>
          <a:p>
            <a:pPr marL="12700" marR="5080" defTabSz="914400"/>
            <a:endParaRPr lang="en-GB" kern="0" spc="-15" dirty="0" smtClean="0">
              <a:solidFill>
                <a:srgbClr val="FFFFFF"/>
              </a:solidFill>
            </a:endParaRPr>
          </a:p>
          <a:p>
            <a:pPr marL="12700" marR="5080" defTabSz="914400"/>
            <a:r>
              <a:rPr lang="en-GB" sz="2800" kern="0" spc="-5" dirty="0" smtClean="0">
                <a:solidFill>
                  <a:srgbClr val="FFFFFF"/>
                </a:solidFill>
              </a:rPr>
              <a:t>D) Acquiring the whole of a property – CLIMB</a:t>
            </a:r>
          </a:p>
          <a:p>
            <a:pPr marL="12700" marR="5080" defTabSz="914400"/>
            <a:r>
              <a:rPr lang="en-GB" sz="2800" kern="0" spc="-5" dirty="0" smtClean="0">
                <a:solidFill>
                  <a:srgbClr val="FFFFFF"/>
                </a:solidFill>
              </a:rPr>
              <a:t>E) Acquiring part of a property – PROCLAIM</a:t>
            </a:r>
          </a:p>
          <a:p>
            <a:pPr marL="12700" marR="5080" defTabSz="914400"/>
            <a:r>
              <a:rPr lang="en-GB" sz="2800" kern="0" spc="-5" dirty="0" smtClean="0">
                <a:solidFill>
                  <a:srgbClr val="FFFFFF"/>
                </a:solidFill>
              </a:rPr>
              <a:t>F) Resolving compensation disputes - ASPIRE</a:t>
            </a:r>
            <a:endParaRPr lang="en-GB" sz="2800" kern="0" spc="-5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0563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9BD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metadata xmlns="http://www.objective.com/ecm/document/metadata/53D26341A57B383EE0540010E0463CCA" version="1.0.0">
  <systemFields>
    <field name="Objective-Id">
      <value order="0">A24188628</value>
    </field>
    <field name="Objective-Title">
      <value order="0">CPO Training - Neil Langhorn - Opening Remarks</value>
    </field>
    <field name="Objective-Description">
      <value order="0"/>
    </field>
    <field name="Objective-CreationStamp">
      <value order="0">2019-02-01T15:23:23Z</value>
    </field>
    <field name="Objective-IsApproved">
      <value order="0">false</value>
    </field>
    <field name="Objective-IsPublished">
      <value order="0">true</value>
    </field>
    <field name="Objective-DatePublished">
      <value order="0">2019-04-17T15:11:05Z</value>
    </field>
    <field name="Objective-ModificationStamp">
      <value order="0">2019-04-17T15:20:11Z</value>
    </field>
    <field name="Objective-Owner">
      <value order="0">Langhorn, Neil NJ (u200428)</value>
    </field>
    <field name="Objective-Path">
      <value order="0">Objective Global Folder:SG File Plan:People, communities and living:Planning (town and country):General:Advice and policy: Planning (town and country) - general - Part 2 (2017-):Compulsory Purchase Order (CPO): Reform: 2017-2022</value>
    </field>
    <field name="Objective-Parent">
      <value order="0">Compulsory Purchase Order (CPO): Reform: 2017-2022</value>
    </field>
    <field name="Objective-State">
      <value order="0">Published</value>
    </field>
    <field name="Objective-VersionId">
      <value order="0">vA34574653</value>
    </field>
    <field name="Objective-Version">
      <value order="0">1.0</value>
    </field>
    <field name="Objective-VersionNumber">
      <value order="0">1</value>
    </field>
    <field name="Objective-VersionComment">
      <value order="0">First version</value>
    </field>
    <field name="Objective-FileNumber">
      <value order="0">POL/26052</value>
    </field>
    <field name="Objective-Classification">
      <value order="0">OFFICIAL</value>
    </field>
    <field name="Objective-Caveats">
      <value order="0">Caveat for access to SG Fileplan</value>
    </field>
  </systemFields>
  <catalogues>
    <catalogue name="Document Type Catalogue" type="type" ori="id:cA35">
      <field name="Objective-Date of Original">
        <value order="0"/>
      </field>
      <field name="Objective-Date Received">
        <value order="0"/>
      </field>
      <field name="Objective-SG Web Publication - Category">
        <value order="0"/>
      </field>
      <field name="Objective-SG Web Publication - Category 2 Classification">
        <value order="0"/>
      </field>
      <field name="Objective-Connect Creator">
        <value order="0"/>
      </field>
    </catalogue>
  </catalogues>
</metadata>
</file>

<file path=customXml/itemProps1.xml><?xml version="1.0" encoding="utf-8"?>
<ds:datastoreItem xmlns:ds="http://schemas.openxmlformats.org/officeDocument/2006/customXml" ds:itemID="{5745109E-2DDF-40CB-AC2B-FF9B10C90820}">
  <ds:schemaRefs>
    <ds:schemaRef ds:uri="http://www.objective.com/ecm/document/metadata/53D26341A57B383EE0540010E0463CC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1436</TotalTime>
  <Words>234</Words>
  <Application>Microsoft Office PowerPoint</Application>
  <PresentationFormat>On-screen Show (4:3)</PresentationFormat>
  <Paragraphs>46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INSERT  TITLE HERE</dc:title>
  <dc:creator>David Clark</dc:creator>
  <cp:lastModifiedBy>Faulkner M (Michael)</cp:lastModifiedBy>
  <cp:revision>106</cp:revision>
  <cp:lastPrinted>2017-05-22T07:37:54Z</cp:lastPrinted>
  <dcterms:created xsi:type="dcterms:W3CDTF">2016-05-26T15:41:15Z</dcterms:created>
  <dcterms:modified xsi:type="dcterms:W3CDTF">2019-05-08T13:52:41Z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2016-05-26T00:00:00Z</vt:filetime>
  </property>
  <property fmtid="{D5CDD505-2E9C-101B-9397-08002B2CF9AE}" pid="3" name="Creator">
    <vt:lpwstr>Adobe InDesign CC 2015 (Macintosh)</vt:lpwstr>
  </property>
  <property fmtid="{D5CDD505-2E9C-101B-9397-08002B2CF9AE}" pid="4" name="LastSaved">
    <vt:filetime>2016-05-26T00:00:00Z</vt:filetime>
  </property>
  <property fmtid="{D5CDD505-2E9C-101B-9397-08002B2CF9AE}" pid="5" name="Objective-Id">
    <vt:lpwstr>A24188628</vt:lpwstr>
  </property>
  <property fmtid="{D5CDD505-2E9C-101B-9397-08002B2CF9AE}" pid="6" name="Objective-Title">
    <vt:lpwstr>CPO Training - Neil Langhorn - Opening Remarks</vt:lpwstr>
  </property>
  <property fmtid="{D5CDD505-2E9C-101B-9397-08002B2CF9AE}" pid="7" name="Objective-Comment">
    <vt:lpwstr/>
  </property>
  <property fmtid="{D5CDD505-2E9C-101B-9397-08002B2CF9AE}" pid="8" name="Objective-CreationStamp">
    <vt:filetime>2019-04-17T15:11:05Z</vt:filetime>
  </property>
  <property fmtid="{D5CDD505-2E9C-101B-9397-08002B2CF9AE}" pid="9" name="Objective-IsApproved">
    <vt:bool>false</vt:bool>
  </property>
  <property fmtid="{D5CDD505-2E9C-101B-9397-08002B2CF9AE}" pid="10" name="Objective-IsPublished">
    <vt:bool>true</vt:bool>
  </property>
  <property fmtid="{D5CDD505-2E9C-101B-9397-08002B2CF9AE}" pid="11" name="Objective-DatePublished">
    <vt:filetime>2019-04-17T15:11:05Z</vt:filetime>
  </property>
  <property fmtid="{D5CDD505-2E9C-101B-9397-08002B2CF9AE}" pid="12" name="Objective-ModificationStamp">
    <vt:filetime>2019-04-17T15:20:11Z</vt:filetime>
  </property>
  <property fmtid="{D5CDD505-2E9C-101B-9397-08002B2CF9AE}" pid="13" name="Objective-Owner">
    <vt:lpwstr>Langhorn, Neil NJ (u200428)</vt:lpwstr>
  </property>
  <property fmtid="{D5CDD505-2E9C-101B-9397-08002B2CF9AE}" pid="14" name="Objective-Path">
    <vt:lpwstr>Objective Global Folder:SG File Plan:People, communities and living:Planning (town and country):General:Advice and policy: Planning (town and country) - general - Part 2 (2017-):Compulsory Purchase Order (CPO): Reform: 2017-2022:</vt:lpwstr>
  </property>
  <property fmtid="{D5CDD505-2E9C-101B-9397-08002B2CF9AE}" pid="15" name="Objective-Parent">
    <vt:lpwstr>Compulsory Purchase Order (CPO): Reform: 2017-2022</vt:lpwstr>
  </property>
  <property fmtid="{D5CDD505-2E9C-101B-9397-08002B2CF9AE}" pid="16" name="Objective-State">
    <vt:lpwstr>Published</vt:lpwstr>
  </property>
  <property fmtid="{D5CDD505-2E9C-101B-9397-08002B2CF9AE}" pid="17" name="Objective-Version">
    <vt:lpwstr>1.0</vt:lpwstr>
  </property>
  <property fmtid="{D5CDD505-2E9C-101B-9397-08002B2CF9AE}" pid="18" name="Objective-VersionNumber">
    <vt:r8>1</vt:r8>
  </property>
  <property fmtid="{D5CDD505-2E9C-101B-9397-08002B2CF9AE}" pid="19" name="Objective-VersionComment">
    <vt:lpwstr>First version</vt:lpwstr>
  </property>
  <property fmtid="{D5CDD505-2E9C-101B-9397-08002B2CF9AE}" pid="20" name="Objective-FileNumber">
    <vt:lpwstr>POL/26052</vt:lpwstr>
  </property>
  <property fmtid="{D5CDD505-2E9C-101B-9397-08002B2CF9AE}" pid="21" name="Objective-Classification">
    <vt:lpwstr>[Inherited - OFFICIAL]</vt:lpwstr>
  </property>
  <property fmtid="{D5CDD505-2E9C-101B-9397-08002B2CF9AE}" pid="22" name="Objective-Caveats">
    <vt:lpwstr/>
  </property>
  <property fmtid="{D5CDD505-2E9C-101B-9397-08002B2CF9AE}" pid="23" name="Objective-Date of Original [system]">
    <vt:lpwstr/>
  </property>
  <property fmtid="{D5CDD505-2E9C-101B-9397-08002B2CF9AE}" pid="24" name="Objective-Date Received [system]">
    <vt:lpwstr/>
  </property>
  <property fmtid="{D5CDD505-2E9C-101B-9397-08002B2CF9AE}" pid="25" name="Objective-SG Web Publication - Category [system]">
    <vt:lpwstr/>
  </property>
  <property fmtid="{D5CDD505-2E9C-101B-9397-08002B2CF9AE}" pid="26" name="Objective-SG Web Publication - Category 2 Classification [system]">
    <vt:lpwstr/>
  </property>
  <property fmtid="{D5CDD505-2E9C-101B-9397-08002B2CF9AE}" pid="27" name="Objective-Description">
    <vt:lpwstr/>
  </property>
  <property fmtid="{D5CDD505-2E9C-101B-9397-08002B2CF9AE}" pid="28" name="Objective-VersionId">
    <vt:lpwstr>vA34574653</vt:lpwstr>
  </property>
  <property fmtid="{D5CDD505-2E9C-101B-9397-08002B2CF9AE}" pid="29" name="Objective-Date of Original">
    <vt:lpwstr/>
  </property>
  <property fmtid="{D5CDD505-2E9C-101B-9397-08002B2CF9AE}" pid="30" name="Objective-Date Received">
    <vt:lpwstr/>
  </property>
  <property fmtid="{D5CDD505-2E9C-101B-9397-08002B2CF9AE}" pid="31" name="Objective-SG Web Publication - Category">
    <vt:lpwstr/>
  </property>
  <property fmtid="{D5CDD505-2E9C-101B-9397-08002B2CF9AE}" pid="32" name="Objective-SG Web Publication - Category 2 Classification">
    <vt:lpwstr/>
  </property>
  <property fmtid="{D5CDD505-2E9C-101B-9397-08002B2CF9AE}" pid="33" name="Objective-Connect Creator">
    <vt:lpwstr/>
  </property>
  <property fmtid="{D5CDD505-2E9C-101B-9397-08002B2CF9AE}" pid="34" name="Objective-Connect Creator [system]">
    <vt:lpwstr/>
  </property>
</Properties>
</file>